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65" r:id="rId10"/>
    <p:sldId id="263" r:id="rId11"/>
    <p:sldId id="266" r:id="rId1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7A24E-1249-4B42-AE28-0FBF2639DBC2}" v="641" dt="2022-08-29T02:35:51.390"/>
    <p1510:client id="{A3EA3D77-996E-F150-8559-6DB372DCF6D1}" v="39" dt="2022-09-02T00:32:56.277"/>
    <p1510:client id="{D016AD74-18C2-DDCF-7EAE-39A593CCB1CC}" v="248" dt="2022-09-03T11:41:21.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9/3/2022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952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9/3/2022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984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9/3/2022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9247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3743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9/3/2022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858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152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9/3/2022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0941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9/3/2022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102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9/3/2022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38317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9/3/2022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62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9/3/2022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8630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9/3/2022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75444011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042DE-51AD-4FFE-E52D-9153AC2DC5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9"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r>
              <a:rPr lang="en-GB" sz="6000">
                <a:solidFill>
                  <a:schemeClr val="bg1"/>
                </a:solidFill>
                <a:cs typeface="Calibri Light"/>
              </a:rPr>
              <a:t>Traditional Vehicles Vs Modern Vehicles</a:t>
            </a:r>
          </a:p>
        </p:txBody>
      </p:sp>
      <p:sp>
        <p:nvSpPr>
          <p:cNvPr id="3" name="Subtitle 2"/>
          <p:cNvSpPr>
            <a:spLocks noGrp="1"/>
          </p:cNvSpPr>
          <p:nvPr>
            <p:ph type="subTitle" idx="1"/>
          </p:nvPr>
        </p:nvSpPr>
        <p:spPr>
          <a:xfrm>
            <a:off x="643466" y="4551036"/>
            <a:ext cx="5449479" cy="1663495"/>
          </a:xfrm>
        </p:spPr>
        <p:txBody>
          <a:bodyPr vert="horz" lIns="91440" tIns="45720" rIns="91440" bIns="45720" rtlCol="0" anchor="b">
            <a:normAutofit/>
          </a:bodyPr>
          <a:lstStyle/>
          <a:p>
            <a:r>
              <a:rPr lang="en-GB">
                <a:solidFill>
                  <a:schemeClr val="bg1"/>
                </a:solidFill>
                <a:cs typeface="Calibri"/>
              </a:rPr>
              <a:t>Task 11 Forces and Vehicle Safety</a:t>
            </a:r>
            <a:endParaRPr lang="en-GB">
              <a:solidFill>
                <a:schemeClr val="bg1"/>
              </a:solidFill>
            </a:endParaRPr>
          </a:p>
        </p:txBody>
      </p:sp>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FE8-4D20-5608-DE29-E649156203C1}"/>
              </a:ext>
            </a:extLst>
          </p:cNvPr>
          <p:cNvSpPr>
            <a:spLocks noGrp="1"/>
          </p:cNvSpPr>
          <p:nvPr>
            <p:ph type="title"/>
          </p:nvPr>
        </p:nvSpPr>
        <p:spPr/>
        <p:txBody>
          <a:bodyPr/>
          <a:lstStyle/>
          <a:p>
            <a:r>
              <a:rPr lang="en-US" dirty="0"/>
              <a:t>Safety Features Using Physics</a:t>
            </a:r>
          </a:p>
        </p:txBody>
      </p:sp>
      <p:sp>
        <p:nvSpPr>
          <p:cNvPr id="6" name="Content Placeholder 5">
            <a:extLst>
              <a:ext uri="{FF2B5EF4-FFF2-40B4-BE49-F238E27FC236}">
                <a16:creationId xmlns:a16="http://schemas.microsoft.com/office/drawing/2014/main" id="{BCA2BACF-06D1-70A5-9386-4E47BBA407D2}"/>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sz="2500" b="1" dirty="0">
                <a:ea typeface="+mn-lt"/>
                <a:cs typeface="+mn-lt"/>
              </a:rPr>
              <a:t>Seatbelts</a:t>
            </a:r>
            <a:endParaRPr lang="en-US" sz="2500" b="1">
              <a:ea typeface="+mn-lt"/>
              <a:cs typeface="+mn-lt"/>
            </a:endParaRPr>
          </a:p>
          <a:p>
            <a:r>
              <a:rPr lang="en-US" dirty="0">
                <a:ea typeface="+mn-lt"/>
                <a:cs typeface="+mn-lt"/>
              </a:rPr>
              <a:t>Seat belts attach your body mass to that of a car, meaning that when the car accelerates or decelerates, you do also. Were it not for seatbelts, your body would be acted upon by Newton's First Law independently of the vehicle. If the car came to an abrupt halt after travelling at constant velocity (for example, in a motor vehicle accident) and the passenger was not wearing a seatbelt, they would continue travelling at constant velocity, probably resulting in a collision with the windscreen or the back of the seat in front of them.</a:t>
            </a:r>
            <a:endParaRPr lang="en-US"/>
          </a:p>
          <a:p>
            <a:pPr marL="0" indent="0">
              <a:buNone/>
            </a:pPr>
            <a:r>
              <a:rPr lang="en-US" b="1" dirty="0">
                <a:ea typeface="+mn-lt"/>
                <a:cs typeface="+mn-lt"/>
              </a:rPr>
              <a:t>Headrest</a:t>
            </a:r>
          </a:p>
          <a:p>
            <a:r>
              <a:rPr lang="en-US" dirty="0">
                <a:ea typeface="+mn-lt"/>
                <a:cs typeface="+mn-lt"/>
              </a:rPr>
              <a:t>If a car is stationary and it is acted upon by an unbalanced force in a rear impact, it would move quickly forward. If a passenger is wearing a seatbelt, their torso is moved rapidly forward with the car, leaving their head behind and making it bend backwards quickly enough to cause injury. This happens because if a mass (the head) is stationary, Newton's First Law states that it will stay this way until it is acted upon by an unbalanced force. If there is a properly adjusted headrest, the head will be moved forward at the same time and rate as the torso, meaning that the neck does not have to bend uncomfortably. Headrests also provide a small amount of protection from anything thrown forward if the car were to stop suddenly.</a:t>
            </a:r>
          </a:p>
        </p:txBody>
      </p:sp>
    </p:spTree>
    <p:extLst>
      <p:ext uri="{BB962C8B-B14F-4D97-AF65-F5344CB8AC3E}">
        <p14:creationId xmlns:p14="http://schemas.microsoft.com/office/powerpoint/2010/main" val="198741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185B-3BE2-F6B2-34B5-A26DE9D443B8}"/>
              </a:ext>
            </a:extLst>
          </p:cNvPr>
          <p:cNvSpPr>
            <a:spLocks noGrp="1"/>
          </p:cNvSpPr>
          <p:nvPr>
            <p:ph type="title"/>
          </p:nvPr>
        </p:nvSpPr>
        <p:spPr/>
        <p:txBody>
          <a:bodyPr/>
          <a:lstStyle/>
          <a:p>
            <a:r>
              <a:rPr lang="en-US" dirty="0"/>
              <a:t>Safety Features Using Physics</a:t>
            </a:r>
          </a:p>
        </p:txBody>
      </p:sp>
      <p:sp>
        <p:nvSpPr>
          <p:cNvPr id="3" name="Content Placeholder 2">
            <a:extLst>
              <a:ext uri="{FF2B5EF4-FFF2-40B4-BE49-F238E27FC236}">
                <a16:creationId xmlns:a16="http://schemas.microsoft.com/office/drawing/2014/main" id="{E4C11BB2-7A05-D5FA-76C0-C3C5690E01B4}"/>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b="1" dirty="0">
                <a:ea typeface="+mn-lt"/>
                <a:cs typeface="+mn-lt"/>
              </a:rPr>
              <a:t>Crumple Zones</a:t>
            </a:r>
          </a:p>
          <a:p>
            <a:r>
              <a:rPr lang="en-US" dirty="0">
                <a:ea typeface="+mn-lt"/>
                <a:cs typeface="+mn-lt"/>
              </a:rPr>
              <a:t>If the vehicle comes to a sudden stop, then the bodies inside the vehicle keep travelling forward according to Newton's First Law (an object travelling at a constant velocity will remain at a constant velocity until acted upon by an unbalanced force). They will travel forward and apply force to the first thing they encounter- hopefully a seatbelt and/or airbag, which will apply identical and opposite force back on them according to Newton's Third Law. If the body decelerates before coming to a sudden stop, such as in the case of a car with Crumple Zones, they are travelling a little slower when they run into whatever is in their path, meaning that they exert less Force and less Force is exerted on them.</a:t>
            </a:r>
            <a:endParaRPr lang="en-US" dirty="0"/>
          </a:p>
        </p:txBody>
      </p:sp>
    </p:spTree>
    <p:extLst>
      <p:ext uri="{BB962C8B-B14F-4D97-AF65-F5344CB8AC3E}">
        <p14:creationId xmlns:p14="http://schemas.microsoft.com/office/powerpoint/2010/main" val="1603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3A9D-B028-D0D8-4F72-089DEB6785D9}"/>
              </a:ext>
            </a:extLst>
          </p:cNvPr>
          <p:cNvSpPr>
            <a:spLocks noGrp="1"/>
          </p:cNvSpPr>
          <p:nvPr>
            <p:ph type="title"/>
          </p:nvPr>
        </p:nvSpPr>
        <p:spPr/>
        <p:txBody>
          <a:bodyPr/>
          <a:lstStyle/>
          <a:p>
            <a:r>
              <a:rPr lang="en-GB" dirty="0"/>
              <a:t>Principle A - Crumple Zones</a:t>
            </a:r>
          </a:p>
        </p:txBody>
      </p:sp>
      <p:sp>
        <p:nvSpPr>
          <p:cNvPr id="3" name="Content Placeholder 2">
            <a:extLst>
              <a:ext uri="{FF2B5EF4-FFF2-40B4-BE49-F238E27FC236}">
                <a16:creationId xmlns:a16="http://schemas.microsoft.com/office/drawing/2014/main" id="{3DFFCF05-92C0-19B8-E04F-8FC1840ED73D}"/>
              </a:ext>
            </a:extLst>
          </p:cNvPr>
          <p:cNvSpPr>
            <a:spLocks noGrp="1"/>
          </p:cNvSpPr>
          <p:nvPr>
            <p:ph idx="1"/>
          </p:nvPr>
        </p:nvSpPr>
        <p:spPr/>
        <p:txBody>
          <a:bodyPr vert="horz" lIns="91440" tIns="45720" rIns="91440" bIns="45720" rtlCol="0" anchor="t">
            <a:normAutofit/>
          </a:bodyPr>
          <a:lstStyle/>
          <a:p>
            <a:r>
              <a:rPr lang="en-GB" dirty="0"/>
              <a:t>Crumple Zones are a section of an automobile body designed to absorb the force of an impact in order to protect the passengers. T</a:t>
            </a:r>
            <a:r>
              <a:rPr lang="en-GB" dirty="0">
                <a:ea typeface="+mn-lt"/>
                <a:cs typeface="+mn-lt"/>
              </a:rPr>
              <a:t>hey absorb energy by the crumpling, and slow down the collision which reduces the change in momentum.</a:t>
            </a:r>
          </a:p>
          <a:p>
            <a:r>
              <a:rPr lang="en-GB" dirty="0"/>
              <a:t>Cars manufactured before the 60s do not have these crumple zones until the introduction of the Mercedes Benz 220 in 1959. Cars older than this tend to be more dangerous, especially in a crash.</a:t>
            </a:r>
          </a:p>
        </p:txBody>
      </p:sp>
    </p:spTree>
    <p:extLst>
      <p:ext uri="{BB962C8B-B14F-4D97-AF65-F5344CB8AC3E}">
        <p14:creationId xmlns:p14="http://schemas.microsoft.com/office/powerpoint/2010/main" val="3806341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5522AF-F14F-854C-010A-9B492A8D2ACD}"/>
              </a:ext>
            </a:extLst>
          </p:cNvPr>
          <p:cNvSpPr>
            <a:spLocks noGrp="1"/>
          </p:cNvSpPr>
          <p:nvPr>
            <p:ph type="title"/>
          </p:nvPr>
        </p:nvSpPr>
        <p:spPr>
          <a:xfrm>
            <a:off x="841247" y="978619"/>
            <a:ext cx="3410712" cy="1106424"/>
          </a:xfrm>
        </p:spPr>
        <p:txBody>
          <a:bodyPr>
            <a:normAutofit/>
          </a:bodyPr>
          <a:lstStyle/>
          <a:p>
            <a:r>
              <a:rPr lang="en-GB" sz="2800"/>
              <a:t>Principle B – Crumple Zones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3FAB71C-2B3C-5C38-B6EA-F5B3A6FC7C82}"/>
              </a:ext>
            </a:extLst>
          </p:cNvPr>
          <p:cNvSpPr>
            <a:spLocks noGrp="1"/>
          </p:cNvSpPr>
          <p:nvPr>
            <p:ph idx="1"/>
          </p:nvPr>
        </p:nvSpPr>
        <p:spPr>
          <a:xfrm>
            <a:off x="841248" y="2252870"/>
            <a:ext cx="3412219" cy="3560251"/>
          </a:xfrm>
        </p:spPr>
        <p:txBody>
          <a:bodyPr vert="horz" lIns="91440" tIns="45720" rIns="91440" bIns="45720" rtlCol="0">
            <a:normAutofit/>
          </a:bodyPr>
          <a:lstStyle/>
          <a:p>
            <a:r>
              <a:rPr lang="en-GB" sz="1700"/>
              <a:t>Modern vehicles nowadays have crumple zones which are designed in a way to have controlled collisions.</a:t>
            </a:r>
            <a:r>
              <a:rPr lang="en-GB" sz="1700">
                <a:ea typeface="+mn-lt"/>
                <a:cs typeface="+mn-lt"/>
              </a:rPr>
              <a:t> They increase the time taken to change the momentum of the driver and passengers in a crash, which reduces the force involved.</a:t>
            </a:r>
          </a:p>
          <a:p>
            <a:endParaRPr lang="en-GB" sz="1700"/>
          </a:p>
        </p:txBody>
      </p:sp>
      <p:pic>
        <p:nvPicPr>
          <p:cNvPr id="4" name="Picture 4" descr="Diagram&#10;&#10;Description automatically generated">
            <a:extLst>
              <a:ext uri="{FF2B5EF4-FFF2-40B4-BE49-F238E27FC236}">
                <a16:creationId xmlns:a16="http://schemas.microsoft.com/office/drawing/2014/main" id="{DA4A76F4-47E0-4F5C-AF5A-7E7784A83906}"/>
              </a:ext>
            </a:extLst>
          </p:cNvPr>
          <p:cNvPicPr>
            <a:picLocks noChangeAspect="1"/>
          </p:cNvPicPr>
          <p:nvPr/>
        </p:nvPicPr>
        <p:blipFill>
          <a:blip r:embed="rId2"/>
          <a:stretch>
            <a:fillRect/>
          </a:stretch>
        </p:blipFill>
        <p:spPr>
          <a:xfrm>
            <a:off x="5120640" y="1464869"/>
            <a:ext cx="6656832" cy="3827678"/>
          </a:xfrm>
          <a:prstGeom prst="rect">
            <a:avLst/>
          </a:prstGeom>
        </p:spPr>
      </p:pic>
    </p:spTree>
    <p:extLst>
      <p:ext uri="{BB962C8B-B14F-4D97-AF65-F5344CB8AC3E}">
        <p14:creationId xmlns:p14="http://schemas.microsoft.com/office/powerpoint/2010/main" val="362159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1C53-67C0-DA1A-F6AE-FFDD4E3CFEE8}"/>
              </a:ext>
            </a:extLst>
          </p:cNvPr>
          <p:cNvSpPr>
            <a:spLocks noGrp="1"/>
          </p:cNvSpPr>
          <p:nvPr>
            <p:ph type="title"/>
          </p:nvPr>
        </p:nvSpPr>
        <p:spPr/>
        <p:txBody>
          <a:bodyPr/>
          <a:lstStyle/>
          <a:p>
            <a:r>
              <a:rPr lang="en-GB" dirty="0"/>
              <a:t>Principle C - Suspension</a:t>
            </a:r>
          </a:p>
        </p:txBody>
      </p:sp>
      <p:sp>
        <p:nvSpPr>
          <p:cNvPr id="3" name="Content Placeholder 2">
            <a:extLst>
              <a:ext uri="{FF2B5EF4-FFF2-40B4-BE49-F238E27FC236}">
                <a16:creationId xmlns:a16="http://schemas.microsoft.com/office/drawing/2014/main" id="{48936BC7-2B75-6A8D-BBF5-5798C4507E62}"/>
              </a:ext>
            </a:extLst>
          </p:cNvPr>
          <p:cNvSpPr>
            <a:spLocks noGrp="1"/>
          </p:cNvSpPr>
          <p:nvPr>
            <p:ph idx="1"/>
          </p:nvPr>
        </p:nvSpPr>
        <p:spPr/>
        <p:txBody>
          <a:bodyPr vert="horz" lIns="91440" tIns="45720" rIns="91440" bIns="45720" rtlCol="0" anchor="t">
            <a:normAutofit/>
          </a:bodyPr>
          <a:lstStyle/>
          <a:p>
            <a:r>
              <a:rPr lang="en-GB" dirty="0">
                <a:ea typeface="+mn-lt"/>
                <a:cs typeface="+mn-lt"/>
              </a:rPr>
              <a:t>The suspension system has a lot to do with controlling your vehicle. It is not just for comfort but assists the vehicle to handle the road. A problem with the suspension system can lead to serious accidents, putting the driver and passengers at risk of injury or death. </a:t>
            </a:r>
          </a:p>
          <a:p>
            <a:r>
              <a:rPr lang="en-GB" dirty="0"/>
              <a:t>Without suspension systems, cars wouldn’t be stable to drive on especially bumpy roads or offroad as they use springs to lower a cars centre of gravity which are important in a cars stability in when driving very fast.</a:t>
            </a:r>
          </a:p>
        </p:txBody>
      </p:sp>
    </p:spTree>
    <p:extLst>
      <p:ext uri="{BB962C8B-B14F-4D97-AF65-F5344CB8AC3E}">
        <p14:creationId xmlns:p14="http://schemas.microsoft.com/office/powerpoint/2010/main" val="26624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AEB2-152B-A112-1427-AE05B3CAC993}"/>
              </a:ext>
            </a:extLst>
          </p:cNvPr>
          <p:cNvSpPr>
            <a:spLocks noGrp="1"/>
          </p:cNvSpPr>
          <p:nvPr>
            <p:ph type="title"/>
          </p:nvPr>
        </p:nvSpPr>
        <p:spPr/>
        <p:txBody>
          <a:bodyPr/>
          <a:lstStyle/>
          <a:p>
            <a:r>
              <a:rPr lang="en-GB" dirty="0"/>
              <a:t>Principle D - Airbags</a:t>
            </a:r>
          </a:p>
        </p:txBody>
      </p:sp>
      <p:sp>
        <p:nvSpPr>
          <p:cNvPr id="3" name="Content Placeholder 2">
            <a:extLst>
              <a:ext uri="{FF2B5EF4-FFF2-40B4-BE49-F238E27FC236}">
                <a16:creationId xmlns:a16="http://schemas.microsoft.com/office/drawing/2014/main" id="{5ECFCAC0-DF1F-E9CD-78D9-DA5603429FC9}"/>
              </a:ext>
            </a:extLst>
          </p:cNvPr>
          <p:cNvSpPr>
            <a:spLocks noGrp="1"/>
          </p:cNvSpPr>
          <p:nvPr>
            <p:ph idx="1"/>
          </p:nvPr>
        </p:nvSpPr>
        <p:spPr/>
        <p:txBody>
          <a:bodyPr vert="horz" lIns="91440" tIns="45720" rIns="91440" bIns="45720" rtlCol="0" anchor="t">
            <a:normAutofit/>
          </a:bodyPr>
          <a:lstStyle/>
          <a:p>
            <a:r>
              <a:rPr lang="en-GB" dirty="0">
                <a:ea typeface="+mn-lt"/>
                <a:cs typeface="+mn-lt"/>
              </a:rPr>
              <a:t>A bag that is inflated with air typically for use as a cushion or safety device especially such a bag installed in an automobile as a safety device designed to inflate automatically in case of collision. </a:t>
            </a:r>
          </a:p>
          <a:p>
            <a:r>
              <a:rPr lang="en-GB" dirty="0"/>
              <a:t>Airbags follow Newtons 2nd Law as </a:t>
            </a:r>
            <a:r>
              <a:rPr lang="en-GB" dirty="0">
                <a:ea typeface="+mn-lt"/>
                <a:cs typeface="+mn-lt"/>
              </a:rPr>
              <a:t>its momentum continues until an outside force (such as the steering wheel, dashboard or windshield) brings it to a stop. An airbag doesn't just soften the blow. It lowers the impact by stretching it out over a longer period.</a:t>
            </a:r>
            <a:endParaRPr lang="en-GB" dirty="0"/>
          </a:p>
        </p:txBody>
      </p:sp>
    </p:spTree>
    <p:extLst>
      <p:ext uri="{BB962C8B-B14F-4D97-AF65-F5344CB8AC3E}">
        <p14:creationId xmlns:p14="http://schemas.microsoft.com/office/powerpoint/2010/main" val="329849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7A592-A671-EF72-29CB-621EC2658C46}"/>
              </a:ext>
            </a:extLst>
          </p:cNvPr>
          <p:cNvSpPr>
            <a:spLocks noGrp="1"/>
          </p:cNvSpPr>
          <p:nvPr>
            <p:ph type="title"/>
          </p:nvPr>
        </p:nvSpPr>
        <p:spPr>
          <a:xfrm>
            <a:off x="411480" y="991443"/>
            <a:ext cx="4443154" cy="1087819"/>
          </a:xfrm>
        </p:spPr>
        <p:txBody>
          <a:bodyPr anchor="b">
            <a:normAutofit/>
          </a:bodyPr>
          <a:lstStyle/>
          <a:p>
            <a:r>
              <a:rPr lang="en-GB" sz="3400"/>
              <a:t>Principle E – Seatbelts </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31D0CE-9D46-2F6D-BAFF-69D9F187562E}"/>
              </a:ext>
            </a:extLst>
          </p:cNvPr>
          <p:cNvSpPr>
            <a:spLocks noGrp="1"/>
          </p:cNvSpPr>
          <p:nvPr>
            <p:ph idx="1"/>
          </p:nvPr>
        </p:nvSpPr>
        <p:spPr>
          <a:xfrm>
            <a:off x="411480" y="2684095"/>
            <a:ext cx="4443154" cy="3492868"/>
          </a:xfrm>
        </p:spPr>
        <p:txBody>
          <a:bodyPr vert="horz" lIns="91440" tIns="45720" rIns="91440" bIns="45720" rtlCol="0" anchor="t">
            <a:normAutofit lnSpcReduction="10000"/>
          </a:bodyPr>
          <a:lstStyle/>
          <a:p>
            <a:r>
              <a:rPr lang="en-GB" sz="1700" dirty="0"/>
              <a:t>Seatbelts are </a:t>
            </a:r>
            <a:r>
              <a:rPr lang="en-GB" sz="1700" dirty="0">
                <a:ea typeface="+mn-lt"/>
                <a:cs typeface="+mn-lt"/>
              </a:rPr>
              <a:t>an arrangement of straps designed to hold a person steady in a seat such as in an airplane or automobile. Seat belts attach your body mass to that of a car, meaning that when the car accelerates or decelerates, you do also. Were it not for seatbelts, your body would be acted upon by Newton's First Law independently of the vehicle. The inertia keeps the bodies moving simultaneously until the seat belts stop their motion</a:t>
            </a:r>
          </a:p>
          <a:p>
            <a:endParaRPr lang="en-GB" sz="1700"/>
          </a:p>
        </p:txBody>
      </p:sp>
      <p:pic>
        <p:nvPicPr>
          <p:cNvPr id="4" name="Picture 4" descr="A picture containing text, ax&#10;&#10;Description automatically generated">
            <a:extLst>
              <a:ext uri="{FF2B5EF4-FFF2-40B4-BE49-F238E27FC236}">
                <a16:creationId xmlns:a16="http://schemas.microsoft.com/office/drawing/2014/main" id="{3F008C6B-90D1-BF62-3554-B07B05D1DB2A}"/>
              </a:ext>
            </a:extLst>
          </p:cNvPr>
          <p:cNvPicPr>
            <a:picLocks noChangeAspect="1"/>
          </p:cNvPicPr>
          <p:nvPr/>
        </p:nvPicPr>
        <p:blipFill>
          <a:blip r:embed="rId2"/>
          <a:stretch>
            <a:fillRect/>
          </a:stretch>
        </p:blipFill>
        <p:spPr>
          <a:xfrm>
            <a:off x="5385816" y="1071548"/>
            <a:ext cx="6440424" cy="4659549"/>
          </a:xfrm>
          <a:prstGeom prst="rect">
            <a:avLst/>
          </a:prstGeom>
        </p:spPr>
      </p:pic>
    </p:spTree>
    <p:extLst>
      <p:ext uri="{BB962C8B-B14F-4D97-AF65-F5344CB8AC3E}">
        <p14:creationId xmlns:p14="http://schemas.microsoft.com/office/powerpoint/2010/main" val="1416737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C6FCC69-E225-1BD7-9732-E7A8D3F9029F}"/>
              </a:ext>
            </a:extLst>
          </p:cNvPr>
          <p:cNvPicPr>
            <a:picLocks noChangeAspect="1"/>
          </p:cNvPicPr>
          <p:nvPr/>
        </p:nvPicPr>
        <p:blipFill rotWithShape="1">
          <a:blip r:embed="rId2"/>
          <a:srcRect l="7982" r="20918"/>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8554BA-E492-CA33-4EB6-416A65DF44FF}"/>
              </a:ext>
            </a:extLst>
          </p:cNvPr>
          <p:cNvSpPr>
            <a:spLocks noGrp="1"/>
          </p:cNvSpPr>
          <p:nvPr>
            <p:ph type="title"/>
          </p:nvPr>
        </p:nvSpPr>
        <p:spPr>
          <a:xfrm>
            <a:off x="371094" y="1161288"/>
            <a:ext cx="3438144" cy="1124712"/>
          </a:xfrm>
        </p:spPr>
        <p:txBody>
          <a:bodyPr anchor="b">
            <a:normAutofit/>
          </a:bodyPr>
          <a:lstStyle/>
          <a:p>
            <a:r>
              <a:rPr lang="en-GB" sz="2800"/>
              <a:t>1950 Classic F1 Vehicle</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2E5FE7E-C3BC-D49F-C98B-DB6894EA0DC1}"/>
              </a:ext>
            </a:extLst>
          </p:cNvPr>
          <p:cNvSpPr>
            <a:spLocks noGrp="1"/>
          </p:cNvSpPr>
          <p:nvPr>
            <p:ph idx="1"/>
          </p:nvPr>
        </p:nvSpPr>
        <p:spPr>
          <a:xfrm>
            <a:off x="371094" y="2718054"/>
            <a:ext cx="3438906" cy="3207258"/>
          </a:xfrm>
        </p:spPr>
        <p:txBody>
          <a:bodyPr vert="horz" lIns="91440" tIns="45720" rIns="91440" bIns="45720" rtlCol="0" anchor="t">
            <a:normAutofit/>
          </a:bodyPr>
          <a:lstStyle/>
          <a:p>
            <a:pPr>
              <a:lnSpc>
                <a:spcPct val="100000"/>
              </a:lnSpc>
            </a:pPr>
            <a:r>
              <a:rPr lang="en-GB" sz="1400" b="1" dirty="0">
                <a:ea typeface="+mn-lt"/>
                <a:cs typeface="+mn-lt"/>
              </a:rPr>
              <a:t>Formula One</a:t>
            </a:r>
            <a:r>
              <a:rPr lang="en-GB" sz="1400" dirty="0">
                <a:ea typeface="+mn-lt"/>
                <a:cs typeface="+mn-lt"/>
              </a:rPr>
              <a:t> (also known as Formula 1 or F1) is the highest class of international racing for open-wheel single-seater formula racing cars sanctioned by the Federation International de L'Automobile (FIA).</a:t>
            </a:r>
          </a:p>
          <a:p>
            <a:pPr>
              <a:lnSpc>
                <a:spcPct val="100000"/>
              </a:lnSpc>
            </a:pPr>
            <a:r>
              <a:rPr lang="en-GB" sz="1400" dirty="0">
                <a:ea typeface="+mn-lt"/>
                <a:cs typeface="+mn-lt"/>
              </a:rPr>
              <a:t>Back at the dawn of the championship in 1950, drivers wore cloth caps paired with goggles, which did little other than protect them from dirt and insects before cork helmets became mandatory in 1952.</a:t>
            </a:r>
            <a:endParaRPr lang="en-GB" sz="1400" dirty="0"/>
          </a:p>
        </p:txBody>
      </p:sp>
    </p:spTree>
    <p:extLst>
      <p:ext uri="{BB962C8B-B14F-4D97-AF65-F5344CB8AC3E}">
        <p14:creationId xmlns:p14="http://schemas.microsoft.com/office/powerpoint/2010/main" val="416395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7756-5571-149F-233D-D5B524D635C2}"/>
              </a:ext>
            </a:extLst>
          </p:cNvPr>
          <p:cNvSpPr>
            <a:spLocks noGrp="1"/>
          </p:cNvSpPr>
          <p:nvPr>
            <p:ph type="title"/>
          </p:nvPr>
        </p:nvSpPr>
        <p:spPr/>
        <p:txBody>
          <a:bodyPr>
            <a:normAutofit fontScale="90000"/>
          </a:bodyPr>
          <a:lstStyle/>
          <a:p>
            <a:r>
              <a:rPr lang="en-US" dirty="0"/>
              <a:t>Unsafety Features of Classic F1 Vehicles</a:t>
            </a:r>
          </a:p>
        </p:txBody>
      </p:sp>
      <p:sp>
        <p:nvSpPr>
          <p:cNvPr id="3" name="Content Placeholder 2">
            <a:extLst>
              <a:ext uri="{FF2B5EF4-FFF2-40B4-BE49-F238E27FC236}">
                <a16:creationId xmlns:a16="http://schemas.microsoft.com/office/drawing/2014/main" id="{1DAD322E-D93E-21BC-DF11-8738094C325B}"/>
              </a:ext>
            </a:extLst>
          </p:cNvPr>
          <p:cNvSpPr>
            <a:spLocks noGrp="1"/>
          </p:cNvSpPr>
          <p:nvPr>
            <p:ph idx="1"/>
          </p:nvPr>
        </p:nvSpPr>
        <p:spPr/>
        <p:txBody>
          <a:bodyPr vert="horz" lIns="91440" tIns="45720" rIns="91440" bIns="45720" rtlCol="0" anchor="t">
            <a:normAutofit fontScale="70000" lnSpcReduction="20000"/>
          </a:bodyPr>
          <a:lstStyle/>
          <a:p>
            <a:r>
              <a:rPr lang="en-US" dirty="0"/>
              <a:t>Principle A: </a:t>
            </a:r>
            <a:r>
              <a:rPr lang="en-US" dirty="0">
                <a:ea typeface="+mn-lt"/>
                <a:cs typeface="+mn-lt"/>
              </a:rPr>
              <a:t>The cars of the 1950s had steel and aluminum tube frames compared to modern carbon </a:t>
            </a:r>
            <a:r>
              <a:rPr lang="en-US" dirty="0" err="1">
                <a:ea typeface="+mn-lt"/>
                <a:cs typeface="+mn-lt"/>
              </a:rPr>
              <a:t>fibre</a:t>
            </a:r>
            <a:r>
              <a:rPr lang="en-US" dirty="0">
                <a:ea typeface="+mn-lt"/>
                <a:cs typeface="+mn-lt"/>
              </a:rPr>
              <a:t> monocoques. In terms of aerodynamics, the cars of the 1950s were only built for low drag while drag is a secondary concern to producing downforce on the current cars.</a:t>
            </a:r>
            <a:endParaRPr lang="en-US" dirty="0"/>
          </a:p>
          <a:p>
            <a:r>
              <a:rPr lang="en-US" dirty="0"/>
              <a:t>Principle E: </a:t>
            </a:r>
            <a:r>
              <a:rPr lang="en-US" dirty="0">
                <a:ea typeface="+mn-lt"/>
                <a:cs typeface="+mn-lt"/>
              </a:rPr>
              <a:t>In the 1950s, there was no consideration for safety in the regulations. Seatbelts existed but were often not used as drivers felt it better to be thrown from bigger crashes. Fuel was kept in metal tanks often running along the sides of the car and, in the case of races requiring more fuel, even in the cockpit. Modern cars use a puncture proof flexible fuel cell that is buried in the tub between the cockpit and the engine to avoid being damaged in an accident. Crash structures, meaningful rollover protection, and fire extinguishers were nonexistent.</a:t>
            </a:r>
            <a:endParaRPr lang="en-US" dirty="0"/>
          </a:p>
          <a:p>
            <a:r>
              <a:rPr lang="en-US" dirty="0"/>
              <a:t>Principle C: Car Suspension was very limited as the wheels would not adjust to surfaces making the stability of the vehicle very stiff can hard to turn. </a:t>
            </a:r>
          </a:p>
          <a:p>
            <a:endParaRPr lang="en-US" dirty="0"/>
          </a:p>
        </p:txBody>
      </p:sp>
    </p:spTree>
    <p:extLst>
      <p:ext uri="{BB962C8B-B14F-4D97-AF65-F5344CB8AC3E}">
        <p14:creationId xmlns:p14="http://schemas.microsoft.com/office/powerpoint/2010/main" val="337980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6F857-18BD-3756-9935-F580609A11AD}"/>
              </a:ext>
            </a:extLst>
          </p:cNvPr>
          <p:cNvSpPr>
            <a:spLocks noGrp="1"/>
          </p:cNvSpPr>
          <p:nvPr>
            <p:ph type="title"/>
          </p:nvPr>
        </p:nvSpPr>
        <p:spPr/>
        <p:txBody>
          <a:bodyPr/>
          <a:lstStyle/>
          <a:p>
            <a:r>
              <a:rPr lang="en-US" dirty="0"/>
              <a:t>Vehicle Safety Features</a:t>
            </a:r>
          </a:p>
        </p:txBody>
      </p:sp>
      <p:sp>
        <p:nvSpPr>
          <p:cNvPr id="3" name="Content Placeholder 2">
            <a:extLst>
              <a:ext uri="{FF2B5EF4-FFF2-40B4-BE49-F238E27FC236}">
                <a16:creationId xmlns:a16="http://schemas.microsoft.com/office/drawing/2014/main" id="{AC5DF28D-1DEC-94DA-F21B-32A421D504A6}"/>
              </a:ext>
            </a:extLst>
          </p:cNvPr>
          <p:cNvSpPr>
            <a:spLocks noGrp="1"/>
          </p:cNvSpPr>
          <p:nvPr>
            <p:ph idx="1"/>
          </p:nvPr>
        </p:nvSpPr>
        <p:spPr/>
        <p:txBody>
          <a:bodyPr vert="horz" lIns="91440" tIns="45720" rIns="91440" bIns="45720" rtlCol="0" anchor="t">
            <a:normAutofit fontScale="70000" lnSpcReduction="20000"/>
          </a:bodyPr>
          <a:lstStyle/>
          <a:p>
            <a:r>
              <a:rPr lang="en-US" dirty="0">
                <a:ea typeface="+mn-lt"/>
                <a:cs typeface="+mn-lt"/>
              </a:rPr>
              <a:t>Vehicle safety features can significantly improve safety and are becoming more widely available. Technologies like autonomous emergency braking , blind-spot monitoring and lane-support systems can reduce the risk of a crash. Side curtain airbags can reduce the severity of an injury if a crash cannot be avoided.</a:t>
            </a:r>
          </a:p>
          <a:p>
            <a:r>
              <a:rPr lang="en-US" dirty="0">
                <a:ea typeface="+mn-lt"/>
                <a:cs typeface="+mn-lt"/>
              </a:rPr>
              <a:t>Driver and passenger airbags typically will deploy if you get into an accident that involves the front of your vehicle. However, some cars come equipped with several additional airbags. The supplemental airbags can help protect you in many different circumstances or accident types. The additional airbags include side curtain airbags, knee airbags, and inflatable seat belts.</a:t>
            </a:r>
          </a:p>
          <a:p>
            <a:r>
              <a:rPr lang="en-US" dirty="0">
                <a:ea typeface="+mn-lt"/>
                <a:cs typeface="+mn-lt"/>
              </a:rPr>
              <a:t>This safety feature helps to track the location of the vehicle within the painted lines of the road. If the turn signal hasn’t been turned on and the car begins to near either side of the lane, a beep, vibration, or visual indication can let a driver know that they are veering into another lane. Lane keep assist makes minor adjustments to the steering to help keep the vehicle in its lane.</a:t>
            </a:r>
            <a:endParaRPr lang="en-US" dirty="0"/>
          </a:p>
        </p:txBody>
      </p:sp>
    </p:spTree>
    <p:extLst>
      <p:ext uri="{BB962C8B-B14F-4D97-AF65-F5344CB8AC3E}">
        <p14:creationId xmlns:p14="http://schemas.microsoft.com/office/powerpoint/2010/main" val="2808242353"/>
      </p:ext>
    </p:extLst>
  </p:cSld>
  <p:clrMapOvr>
    <a:masterClrMapping/>
  </p:clrMapOvr>
</p:sld>
</file>

<file path=ppt/theme/theme1.xml><?xml version="1.0" encoding="utf-8"?>
<a:theme xmlns:a="http://schemas.openxmlformats.org/drawingml/2006/main" name="AccentBoxVTI">
  <a:themeElements>
    <a:clrScheme name="AnalogousFromRegularSeed_2SEEDS">
      <a:dk1>
        <a:srgbClr val="000000"/>
      </a:dk1>
      <a:lt1>
        <a:srgbClr val="FFFFFF"/>
      </a:lt1>
      <a:dk2>
        <a:srgbClr val="242B41"/>
      </a:dk2>
      <a:lt2>
        <a:srgbClr val="E2E8E6"/>
      </a:lt2>
      <a:accent1>
        <a:srgbClr val="C02C69"/>
      </a:accent1>
      <a:accent2>
        <a:srgbClr val="D23EB8"/>
      </a:accent2>
      <a:accent3>
        <a:srgbClr val="D23F3E"/>
      </a:accent3>
      <a:accent4>
        <a:srgbClr val="2BB97B"/>
      </a:accent4>
      <a:accent5>
        <a:srgbClr val="35B4B2"/>
      </a:accent5>
      <a:accent6>
        <a:srgbClr val="2C85C0"/>
      </a:accent6>
      <a:hlink>
        <a:srgbClr val="31956C"/>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171A3D6-4223-42CE-AC83-A9D1DF4B6E6D}"/>
</file>

<file path=customXml/itemProps2.xml><?xml version="1.0" encoding="utf-8"?>
<ds:datastoreItem xmlns:ds="http://schemas.openxmlformats.org/officeDocument/2006/customXml" ds:itemID="{BAFE6674-7255-49EE-A85A-F0075D8E57E7}"/>
</file>

<file path=customXml/itemProps3.xml><?xml version="1.0" encoding="utf-8"?>
<ds:datastoreItem xmlns:ds="http://schemas.openxmlformats.org/officeDocument/2006/customXml" ds:itemID="{78E45DD6-9F79-45B8-B609-BA242374D6F1}"/>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AccentBoxVTI</vt:lpstr>
      <vt:lpstr>Traditional Vehicles Vs Modern Vehicles</vt:lpstr>
      <vt:lpstr>Principle A - Crumple Zones</vt:lpstr>
      <vt:lpstr>Principle B – Crumple Zones</vt:lpstr>
      <vt:lpstr>Principle C - Suspension</vt:lpstr>
      <vt:lpstr>Principle D - Airbags</vt:lpstr>
      <vt:lpstr>Principle E – Seatbelts </vt:lpstr>
      <vt:lpstr>1950 Classic F1 Vehicle</vt:lpstr>
      <vt:lpstr>Unsafety Features of Classic F1 Vehicles</vt:lpstr>
      <vt:lpstr>Vehicle Safety Features</vt:lpstr>
      <vt:lpstr>Safety Features Using Physics</vt:lpstr>
      <vt:lpstr>Safety Features Using Physics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255</cp:revision>
  <dcterms:created xsi:type="dcterms:W3CDTF">2022-08-29T01:48:19Z</dcterms:created>
  <dcterms:modified xsi:type="dcterms:W3CDTF">2022-09-03T11:41:36Z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